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  <p:embeddedFont>
      <p:font typeface="Fira Sans Extra Condense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54580E-F752-44D0-B6B4-E67D829EEB1C}">
  <a:tblStyle styleId="{7F54580E-F752-44D0-B6B4-E67D829EEB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-bold.fntdata"/><Relationship Id="rId47" Type="http://schemas.openxmlformats.org/officeDocument/2006/relationships/font" Target="fonts/FiraSansExtraCondensed-regular.fntdata"/><Relationship Id="rId49" Type="http://schemas.openxmlformats.org/officeDocument/2006/relationships/font" Target="fonts/FiraSansExtraCondense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FiraSansExtraCondensedMedium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Black-bold.fntdata"/><Relationship Id="rId50" Type="http://schemas.openxmlformats.org/officeDocument/2006/relationships/font" Target="fonts/FiraSansExtraCondense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e98151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e98151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628a730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5628a730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5628a730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5628a73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5628a73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5628a73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45e31b1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45e31b1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5628a73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5628a73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45e31b1b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45e31b1b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5e31b1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45e31b1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45e31b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45e31b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45e31b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45e31b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8e98151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8e98151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45e31b1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45e31b1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fffef13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fffef13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5e31b1b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45e31b1b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5628a73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5628a73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fffef13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fffef13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ffef1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fffef1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5628a730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5628a730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45e31b1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45e31b1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5628a73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5628a73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fffef13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fffef13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628a73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628a73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List">
  <p:cSld name="Half List Half Image Storefro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2534" y="47164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24378" r="16863" t="0"/>
          <a:stretch/>
        </p:blipFill>
        <p:spPr>
          <a:xfrm>
            <a:off x="4955325" y="-5250"/>
            <a:ext cx="4193925" cy="47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238300" y="754900"/>
            <a:ext cx="83955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  <a:defRPr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•"/>
              <a:defRPr i="0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Light"/>
              <a:buChar char="–"/>
              <a:defRPr i="0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–"/>
              <a:defRPr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Light"/>
              <a:buChar char="–"/>
              <a:defRPr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66700" lvl="5" marL="2743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66700" lvl="6" marL="3200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12200" y="4800291"/>
            <a:ext cx="729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slide names here for roadmap, make color </a:t>
            </a:r>
            <a:r>
              <a:rPr lang="en" sz="9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darker </a:t>
            </a:r>
            <a:r>
              <a:rPr lang="en" sz="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 active slide</a:t>
            </a:r>
            <a:endParaRPr sz="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TITLE_ONL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38300" y="754900"/>
            <a:ext cx="83703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  <a:defRPr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•"/>
              <a:defRPr i="0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Light"/>
              <a:buChar char="–"/>
              <a:defRPr i="0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–"/>
              <a:defRPr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Light"/>
              <a:buChar char="–"/>
              <a:defRPr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66700" lvl="5" marL="2743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66700" lvl="6" marL="3200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List Full Image">
  <p:cSld name="Half List Full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4907400" cy="47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0048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>
              <a:alpha val="6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38300" y="754900"/>
            <a:ext cx="83955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  <a:defRPr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•"/>
              <a:defRPr i="0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Light"/>
              <a:buChar char="–"/>
              <a:defRPr i="0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–"/>
              <a:defRPr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Light"/>
              <a:buChar char="–"/>
              <a:defRPr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66700" lvl="5" marL="2743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66700" lvl="6" marL="3200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67916" y="2386053"/>
            <a:ext cx="8208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b="0" i="0" sz="2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844050" y="3154080"/>
            <a:ext cx="7455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None/>
              <a:defRPr i="0" sz="15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4218750" y="2463705"/>
            <a:ext cx="70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4138" y="1347024"/>
            <a:ext cx="6035876" cy="1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5" y="4695075"/>
            <a:ext cx="9139500" cy="4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/Schedule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1135752" y="1958700"/>
            <a:ext cx="1239600" cy="6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3031188" y="1958688"/>
            <a:ext cx="1409100" cy="6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2441675" y="2157600"/>
            <a:ext cx="523200" cy="21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B232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5096838" y="1958688"/>
            <a:ext cx="1127100" cy="6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6881138" y="1958688"/>
            <a:ext cx="1127100" cy="61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4506975" y="2157600"/>
            <a:ext cx="523200" cy="21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B232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6290950" y="2157600"/>
            <a:ext cx="523200" cy="21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B232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3031200" y="2066850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5096850" y="2066850"/>
            <a:ext cx="11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6881150" y="2066850"/>
            <a:ext cx="11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Roadmap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2574249" y="1548857"/>
            <a:ext cx="3692277" cy="2864248"/>
          </a:xfrm>
          <a:custGeom>
            <a:rect b="b" l="l" r="r" t="t"/>
            <a:pathLst>
              <a:path extrusionOk="0" h="109836" w="130839">
                <a:moveTo>
                  <a:pt x="64866" y="0"/>
                </a:moveTo>
                <a:lnTo>
                  <a:pt x="64890" y="203"/>
                </a:lnTo>
                <a:cubicBezTo>
                  <a:pt x="65116" y="2608"/>
                  <a:pt x="64771" y="10776"/>
                  <a:pt x="50472" y="14800"/>
                </a:cubicBezTo>
                <a:cubicBezTo>
                  <a:pt x="43733" y="16681"/>
                  <a:pt x="37934" y="17943"/>
                  <a:pt x="33255" y="18967"/>
                </a:cubicBezTo>
                <a:cubicBezTo>
                  <a:pt x="22242" y="21384"/>
                  <a:pt x="15610" y="22837"/>
                  <a:pt x="13396" y="28897"/>
                </a:cubicBezTo>
                <a:cubicBezTo>
                  <a:pt x="12693" y="30838"/>
                  <a:pt x="12895" y="32743"/>
                  <a:pt x="13979" y="34374"/>
                </a:cubicBezTo>
                <a:cubicBezTo>
                  <a:pt x="17920" y="40410"/>
                  <a:pt x="34315" y="42446"/>
                  <a:pt x="63140" y="44101"/>
                </a:cubicBezTo>
                <a:cubicBezTo>
                  <a:pt x="102371" y="46363"/>
                  <a:pt x="110312" y="52066"/>
                  <a:pt x="111920" y="54412"/>
                </a:cubicBezTo>
                <a:cubicBezTo>
                  <a:pt x="112396" y="55114"/>
                  <a:pt x="112467" y="55733"/>
                  <a:pt x="112217" y="56543"/>
                </a:cubicBezTo>
                <a:cubicBezTo>
                  <a:pt x="111515" y="58627"/>
                  <a:pt x="107645" y="62806"/>
                  <a:pt x="89346" y="67199"/>
                </a:cubicBezTo>
                <a:cubicBezTo>
                  <a:pt x="76511" y="70271"/>
                  <a:pt x="60723" y="72557"/>
                  <a:pt x="46804" y="74557"/>
                </a:cubicBezTo>
                <a:cubicBezTo>
                  <a:pt x="35946" y="76141"/>
                  <a:pt x="26564" y="77498"/>
                  <a:pt x="20718" y="78915"/>
                </a:cubicBezTo>
                <a:cubicBezTo>
                  <a:pt x="8526" y="81903"/>
                  <a:pt x="1132" y="87452"/>
                  <a:pt x="406" y="94167"/>
                </a:cubicBezTo>
                <a:cubicBezTo>
                  <a:pt x="1" y="97965"/>
                  <a:pt x="1668" y="104311"/>
                  <a:pt x="10943" y="109835"/>
                </a:cubicBezTo>
                <a:lnTo>
                  <a:pt x="76511" y="109835"/>
                </a:lnTo>
                <a:lnTo>
                  <a:pt x="65878" y="106680"/>
                </a:lnTo>
                <a:cubicBezTo>
                  <a:pt x="58282" y="104347"/>
                  <a:pt x="52853" y="102430"/>
                  <a:pt x="48781" y="100644"/>
                </a:cubicBezTo>
                <a:cubicBezTo>
                  <a:pt x="42935" y="98084"/>
                  <a:pt x="41804" y="96548"/>
                  <a:pt x="41578" y="96155"/>
                </a:cubicBezTo>
                <a:cubicBezTo>
                  <a:pt x="42078" y="95619"/>
                  <a:pt x="44566" y="93833"/>
                  <a:pt x="56651" y="90869"/>
                </a:cubicBezTo>
                <a:cubicBezTo>
                  <a:pt x="64342" y="88988"/>
                  <a:pt x="73236" y="87249"/>
                  <a:pt x="81714" y="85666"/>
                </a:cubicBezTo>
                <a:lnTo>
                  <a:pt x="82488" y="85547"/>
                </a:lnTo>
                <a:cubicBezTo>
                  <a:pt x="98192" y="82606"/>
                  <a:pt x="130839" y="76522"/>
                  <a:pt x="130815" y="56364"/>
                </a:cubicBezTo>
                <a:cubicBezTo>
                  <a:pt x="130815" y="52745"/>
                  <a:pt x="128708" y="47494"/>
                  <a:pt x="118575" y="43018"/>
                </a:cubicBezTo>
                <a:cubicBezTo>
                  <a:pt x="110884" y="39601"/>
                  <a:pt x="99930" y="37172"/>
                  <a:pt x="86036" y="35731"/>
                </a:cubicBezTo>
                <a:cubicBezTo>
                  <a:pt x="79951" y="35112"/>
                  <a:pt x="72736" y="34600"/>
                  <a:pt x="65069" y="34052"/>
                </a:cubicBezTo>
                <a:cubicBezTo>
                  <a:pt x="55901" y="33421"/>
                  <a:pt x="46400" y="32743"/>
                  <a:pt x="38887" y="31838"/>
                </a:cubicBezTo>
                <a:cubicBezTo>
                  <a:pt x="30814" y="30885"/>
                  <a:pt x="27576" y="29909"/>
                  <a:pt x="26290" y="29349"/>
                </a:cubicBezTo>
                <a:cubicBezTo>
                  <a:pt x="26850" y="28921"/>
                  <a:pt x="27874" y="28373"/>
                  <a:pt x="29731" y="27742"/>
                </a:cubicBezTo>
                <a:cubicBezTo>
                  <a:pt x="32446" y="26813"/>
                  <a:pt x="36065" y="26004"/>
                  <a:pt x="39911" y="25158"/>
                </a:cubicBezTo>
                <a:cubicBezTo>
                  <a:pt x="47507" y="23444"/>
                  <a:pt x="56103" y="21539"/>
                  <a:pt x="62009" y="17788"/>
                </a:cubicBezTo>
                <a:cubicBezTo>
                  <a:pt x="70224" y="12585"/>
                  <a:pt x="73391" y="6966"/>
                  <a:pt x="719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2574250" y="1752830"/>
            <a:ext cx="3980313" cy="3003740"/>
          </a:xfrm>
          <a:custGeom>
            <a:rect b="b" l="l" r="r" t="t"/>
            <a:pathLst>
              <a:path extrusionOk="0" h="109836" w="134006">
                <a:moveTo>
                  <a:pt x="72760" y="0"/>
                </a:moveTo>
                <a:cubicBezTo>
                  <a:pt x="73283" y="5358"/>
                  <a:pt x="70188" y="13252"/>
                  <a:pt x="56627" y="17074"/>
                </a:cubicBezTo>
                <a:cubicBezTo>
                  <a:pt x="34933" y="23182"/>
                  <a:pt x="23730" y="22646"/>
                  <a:pt x="21134" y="29706"/>
                </a:cubicBezTo>
                <a:cubicBezTo>
                  <a:pt x="18169" y="37826"/>
                  <a:pt x="39660" y="40089"/>
                  <a:pt x="68783" y="41767"/>
                </a:cubicBezTo>
                <a:cubicBezTo>
                  <a:pt x="103894" y="43780"/>
                  <a:pt x="122718" y="48959"/>
                  <a:pt x="119980" y="57293"/>
                </a:cubicBezTo>
                <a:cubicBezTo>
                  <a:pt x="115229" y="71676"/>
                  <a:pt x="47399" y="76176"/>
                  <a:pt x="26790" y="81225"/>
                </a:cubicBezTo>
                <a:cubicBezTo>
                  <a:pt x="6787" y="86094"/>
                  <a:pt x="0" y="99429"/>
                  <a:pt x="21432" y="109835"/>
                </a:cubicBezTo>
                <a:lnTo>
                  <a:pt x="70700" y="109835"/>
                </a:lnTo>
                <a:cubicBezTo>
                  <a:pt x="56400" y="105442"/>
                  <a:pt x="42553" y="99417"/>
                  <a:pt x="44982" y="95048"/>
                </a:cubicBezTo>
                <a:cubicBezTo>
                  <a:pt x="47292" y="90893"/>
                  <a:pt x="71950" y="86154"/>
                  <a:pt x="86809" y="83356"/>
                </a:cubicBezTo>
                <a:cubicBezTo>
                  <a:pt x="101656" y="80594"/>
                  <a:pt x="134005" y="74891"/>
                  <a:pt x="134005" y="56364"/>
                </a:cubicBezTo>
                <a:cubicBezTo>
                  <a:pt x="133982" y="48018"/>
                  <a:pt x="119301" y="40958"/>
                  <a:pt x="91333" y="38077"/>
                </a:cubicBezTo>
                <a:cubicBezTo>
                  <a:pt x="68997" y="35755"/>
                  <a:pt x="29111" y="34957"/>
                  <a:pt x="28897" y="29635"/>
                </a:cubicBezTo>
                <a:cubicBezTo>
                  <a:pt x="28897" y="29504"/>
                  <a:pt x="28909" y="29373"/>
                  <a:pt x="28956" y="29230"/>
                </a:cubicBezTo>
                <a:cubicBezTo>
                  <a:pt x="28968" y="29194"/>
                  <a:pt x="28980" y="29147"/>
                  <a:pt x="29004" y="29099"/>
                </a:cubicBezTo>
                <a:cubicBezTo>
                  <a:pt x="31516" y="23289"/>
                  <a:pt x="54817" y="23039"/>
                  <a:pt x="66271" y="15800"/>
                </a:cubicBezTo>
                <a:cubicBezTo>
                  <a:pt x="75391" y="10049"/>
                  <a:pt x="76201" y="4763"/>
                  <a:pt x="75046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5396805" y="3661565"/>
            <a:ext cx="2733118" cy="1015546"/>
            <a:chOff x="3785331" y="4127475"/>
            <a:chExt cx="2939469" cy="1248059"/>
          </a:xfrm>
        </p:grpSpPr>
        <p:sp>
          <p:nvSpPr>
            <p:cNvPr id="55" name="Google Shape;55;p8"/>
            <p:cNvSpPr/>
            <p:nvPr/>
          </p:nvSpPr>
          <p:spPr>
            <a:xfrm rot="7748972">
              <a:off x="4104095" y="4165696"/>
              <a:ext cx="562886" cy="1171617"/>
            </a:xfrm>
            <a:custGeom>
              <a:rect b="b" l="l" r="r" t="t"/>
              <a:pathLst>
                <a:path extrusionOk="0" h="35731" w="16765">
                  <a:moveTo>
                    <a:pt x="8370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501" y="16609"/>
                    <a:pt x="8108" y="16776"/>
                  </a:cubicBezTo>
                  <a:lnTo>
                    <a:pt x="8108" y="32826"/>
                  </a:lnTo>
                  <a:cubicBezTo>
                    <a:pt x="7370" y="32969"/>
                    <a:pt x="6930" y="33552"/>
                    <a:pt x="6930" y="34254"/>
                  </a:cubicBezTo>
                  <a:cubicBezTo>
                    <a:pt x="6930" y="35076"/>
                    <a:pt x="7573" y="35731"/>
                    <a:pt x="8370" y="35731"/>
                  </a:cubicBezTo>
                  <a:cubicBezTo>
                    <a:pt x="9204" y="35731"/>
                    <a:pt x="9870" y="35076"/>
                    <a:pt x="9870" y="34254"/>
                  </a:cubicBezTo>
                  <a:cubicBezTo>
                    <a:pt x="9870" y="33552"/>
                    <a:pt x="9299" y="32969"/>
                    <a:pt x="8704" y="32826"/>
                  </a:cubicBezTo>
                  <a:lnTo>
                    <a:pt x="8704" y="16776"/>
                  </a:lnTo>
                  <a:cubicBezTo>
                    <a:pt x="13169" y="16609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70" y="0"/>
                  </a:cubicBezTo>
                  <a:close/>
                </a:path>
              </a:pathLst>
            </a:custGeom>
            <a:solidFill>
              <a:srgbClr val="AB23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 txBox="1"/>
            <p:nvPr/>
          </p:nvSpPr>
          <p:spPr>
            <a:xfrm>
              <a:off x="4291089" y="4804637"/>
              <a:ext cx="64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57;p8"/>
            <p:cNvSpPr txBox="1"/>
            <p:nvPr/>
          </p:nvSpPr>
          <p:spPr>
            <a:xfrm>
              <a:off x="4833674" y="4230280"/>
              <a:ext cx="1731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2nth Slide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" name="Google Shape;58;p8"/>
            <p:cNvSpPr txBox="1"/>
            <p:nvPr/>
          </p:nvSpPr>
          <p:spPr>
            <a:xfrm>
              <a:off x="4881299" y="4514131"/>
              <a:ext cx="1843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eplain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" name="Google Shape;59;p8"/>
          <p:cNvSpPr txBox="1"/>
          <p:nvPr/>
        </p:nvSpPr>
        <p:spPr>
          <a:xfrm>
            <a:off x="6626854" y="933935"/>
            <a:ext cx="53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60;p8"/>
          <p:cNvGrpSpPr/>
          <p:nvPr/>
        </p:nvGrpSpPr>
        <p:grpSpPr>
          <a:xfrm>
            <a:off x="6027824" y="1934899"/>
            <a:ext cx="2146372" cy="1114046"/>
            <a:chOff x="5988875" y="2111425"/>
            <a:chExt cx="2312402" cy="1303588"/>
          </a:xfrm>
        </p:grpSpPr>
        <p:sp>
          <p:nvSpPr>
            <p:cNvPr id="61" name="Google Shape;61;p8"/>
            <p:cNvSpPr/>
            <p:nvPr/>
          </p:nvSpPr>
          <p:spPr>
            <a:xfrm>
              <a:off x="6011050" y="2271484"/>
              <a:ext cx="536448" cy="1143392"/>
            </a:xfrm>
            <a:custGeom>
              <a:rect b="b" l="l" r="r" t="t"/>
              <a:pathLst>
                <a:path extrusionOk="0" h="35731" w="16764">
                  <a:moveTo>
                    <a:pt x="8358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489" y="16610"/>
                    <a:pt x="8108" y="16776"/>
                  </a:cubicBezTo>
                  <a:lnTo>
                    <a:pt x="8108" y="32826"/>
                  </a:lnTo>
                  <a:cubicBezTo>
                    <a:pt x="7358" y="32969"/>
                    <a:pt x="6929" y="33552"/>
                    <a:pt x="6929" y="34255"/>
                  </a:cubicBezTo>
                  <a:cubicBezTo>
                    <a:pt x="6929" y="35076"/>
                    <a:pt x="7560" y="35731"/>
                    <a:pt x="8370" y="35731"/>
                  </a:cubicBezTo>
                  <a:cubicBezTo>
                    <a:pt x="9204" y="35731"/>
                    <a:pt x="9858" y="35076"/>
                    <a:pt x="9858" y="34255"/>
                  </a:cubicBezTo>
                  <a:cubicBezTo>
                    <a:pt x="9858" y="33552"/>
                    <a:pt x="9299" y="32969"/>
                    <a:pt x="8703" y="32826"/>
                  </a:cubicBezTo>
                  <a:lnTo>
                    <a:pt x="8703" y="16776"/>
                  </a:lnTo>
                  <a:cubicBezTo>
                    <a:pt x="13168" y="16610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 txBox="1"/>
            <p:nvPr/>
          </p:nvSpPr>
          <p:spPr>
            <a:xfrm>
              <a:off x="6569675" y="2111425"/>
              <a:ext cx="1731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3rth Slide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3" name="Google Shape;63;p8"/>
            <p:cNvSpPr txBox="1"/>
            <p:nvPr/>
          </p:nvSpPr>
          <p:spPr>
            <a:xfrm>
              <a:off x="6569677" y="2415113"/>
              <a:ext cx="1731600" cy="9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explain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8"/>
            <p:cNvSpPr txBox="1"/>
            <p:nvPr/>
          </p:nvSpPr>
          <p:spPr>
            <a:xfrm>
              <a:off x="5988875" y="2376288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969805" y="1604178"/>
            <a:ext cx="2499817" cy="1132849"/>
            <a:chOff x="1352730" y="1378279"/>
            <a:chExt cx="2693187" cy="1325590"/>
          </a:xfrm>
        </p:grpSpPr>
        <p:sp>
          <p:nvSpPr>
            <p:cNvPr id="66" name="Google Shape;66;p8"/>
            <p:cNvSpPr/>
            <p:nvPr/>
          </p:nvSpPr>
          <p:spPr>
            <a:xfrm rot="-954046">
              <a:off x="3374460" y="1435262"/>
              <a:ext cx="539564" cy="1211624"/>
            </a:xfrm>
            <a:custGeom>
              <a:rect b="b" l="l" r="r" t="t"/>
              <a:pathLst>
                <a:path extrusionOk="0" h="35744" w="16765">
                  <a:moveTo>
                    <a:pt x="8371" y="1"/>
                  </a:moveTo>
                  <a:cubicBezTo>
                    <a:pt x="3739" y="1"/>
                    <a:pt x="0" y="3751"/>
                    <a:pt x="0" y="8395"/>
                  </a:cubicBezTo>
                  <a:cubicBezTo>
                    <a:pt x="0" y="12919"/>
                    <a:pt x="3501" y="16610"/>
                    <a:pt x="8109" y="16777"/>
                  </a:cubicBezTo>
                  <a:lnTo>
                    <a:pt x="8109" y="32838"/>
                  </a:lnTo>
                  <a:cubicBezTo>
                    <a:pt x="7370" y="32981"/>
                    <a:pt x="6930" y="33564"/>
                    <a:pt x="6930" y="34255"/>
                  </a:cubicBezTo>
                  <a:cubicBezTo>
                    <a:pt x="6930" y="35088"/>
                    <a:pt x="7573" y="35743"/>
                    <a:pt x="8371" y="35743"/>
                  </a:cubicBezTo>
                  <a:cubicBezTo>
                    <a:pt x="9204" y="35743"/>
                    <a:pt x="9871" y="35088"/>
                    <a:pt x="9871" y="34255"/>
                  </a:cubicBezTo>
                  <a:cubicBezTo>
                    <a:pt x="9871" y="33552"/>
                    <a:pt x="9299" y="32969"/>
                    <a:pt x="8704" y="32826"/>
                  </a:cubicBezTo>
                  <a:lnTo>
                    <a:pt x="8704" y="16777"/>
                  </a:lnTo>
                  <a:cubicBezTo>
                    <a:pt x="13169" y="16622"/>
                    <a:pt x="16764" y="12919"/>
                    <a:pt x="16764" y="8395"/>
                  </a:cubicBezTo>
                  <a:cubicBezTo>
                    <a:pt x="16764" y="3751"/>
                    <a:pt x="13014" y="1"/>
                    <a:pt x="8371" y="1"/>
                  </a:cubicBezTo>
                  <a:close/>
                </a:path>
              </a:pathLst>
            </a:custGeom>
            <a:solidFill>
              <a:srgbClr val="AB23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 txBox="1"/>
            <p:nvPr/>
          </p:nvSpPr>
          <p:spPr>
            <a:xfrm>
              <a:off x="3266477" y="1553885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8"/>
            <p:cNvSpPr txBox="1"/>
            <p:nvPr/>
          </p:nvSpPr>
          <p:spPr>
            <a:xfrm>
              <a:off x="1352730" y="1489963"/>
              <a:ext cx="1731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4rd Slide</a:t>
              </a:r>
              <a:endParaRPr b="1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8"/>
            <p:cNvSpPr txBox="1"/>
            <p:nvPr/>
          </p:nvSpPr>
          <p:spPr>
            <a:xfrm>
              <a:off x="1866408" y="1754072"/>
              <a:ext cx="1515900" cy="7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explain</a:t>
              </a:r>
              <a:endParaRPr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1122725" y="3348610"/>
            <a:ext cx="1940221" cy="1216006"/>
            <a:chOff x="4246512" y="1875260"/>
            <a:chExt cx="2090304" cy="1422895"/>
          </a:xfrm>
        </p:grpSpPr>
        <p:sp>
          <p:nvSpPr>
            <p:cNvPr id="71" name="Google Shape;71;p8"/>
            <p:cNvSpPr/>
            <p:nvPr/>
          </p:nvSpPr>
          <p:spPr>
            <a:xfrm rot="-1198782">
              <a:off x="5644736" y="1942570"/>
              <a:ext cx="541281" cy="1134586"/>
            </a:xfrm>
            <a:custGeom>
              <a:rect b="b" l="l" r="r" t="t"/>
              <a:pathLst>
                <a:path extrusionOk="0" h="35731" w="16764">
                  <a:moveTo>
                    <a:pt x="8358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489" y="16610"/>
                    <a:pt x="8108" y="16776"/>
                  </a:cubicBezTo>
                  <a:lnTo>
                    <a:pt x="8108" y="32826"/>
                  </a:lnTo>
                  <a:cubicBezTo>
                    <a:pt x="7358" y="32969"/>
                    <a:pt x="6929" y="33552"/>
                    <a:pt x="6929" y="34255"/>
                  </a:cubicBezTo>
                  <a:cubicBezTo>
                    <a:pt x="6929" y="35076"/>
                    <a:pt x="7560" y="35731"/>
                    <a:pt x="8370" y="35731"/>
                  </a:cubicBezTo>
                  <a:cubicBezTo>
                    <a:pt x="9204" y="35731"/>
                    <a:pt x="9858" y="35076"/>
                    <a:pt x="9858" y="34255"/>
                  </a:cubicBezTo>
                  <a:cubicBezTo>
                    <a:pt x="9858" y="33552"/>
                    <a:pt x="9299" y="32969"/>
                    <a:pt x="8703" y="32826"/>
                  </a:cubicBezTo>
                  <a:lnTo>
                    <a:pt x="8703" y="16776"/>
                  </a:lnTo>
                  <a:cubicBezTo>
                    <a:pt x="13168" y="16610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 txBox="1"/>
            <p:nvPr/>
          </p:nvSpPr>
          <p:spPr>
            <a:xfrm>
              <a:off x="4247126" y="2111420"/>
              <a:ext cx="18594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1rsd Slide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" name="Google Shape;73;p8"/>
            <p:cNvSpPr txBox="1"/>
            <p:nvPr/>
          </p:nvSpPr>
          <p:spPr>
            <a:xfrm>
              <a:off x="4246512" y="2350155"/>
              <a:ext cx="16059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ooga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8"/>
            <p:cNvSpPr txBox="1"/>
            <p:nvPr/>
          </p:nvSpPr>
          <p:spPr>
            <a:xfrm>
              <a:off x="5543538" y="2027548"/>
              <a:ext cx="5292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75;p8"/>
          <p:cNvGrpSpPr/>
          <p:nvPr/>
        </p:nvGrpSpPr>
        <p:grpSpPr>
          <a:xfrm>
            <a:off x="2594401" y="681530"/>
            <a:ext cx="2463321" cy="1148825"/>
            <a:chOff x="1685390" y="3100116"/>
            <a:chExt cx="2379560" cy="1344284"/>
          </a:xfrm>
        </p:grpSpPr>
        <p:sp>
          <p:nvSpPr>
            <p:cNvPr id="76" name="Google Shape;76;p8"/>
            <p:cNvSpPr/>
            <p:nvPr/>
          </p:nvSpPr>
          <p:spPr>
            <a:xfrm>
              <a:off x="3540055" y="3183810"/>
              <a:ext cx="469001" cy="1260590"/>
            </a:xfrm>
            <a:custGeom>
              <a:rect b="b" l="l" r="r" t="t"/>
              <a:pathLst>
                <a:path extrusionOk="0" h="35731" w="16765">
                  <a:moveTo>
                    <a:pt x="8370" y="0"/>
                  </a:moveTo>
                  <a:cubicBezTo>
                    <a:pt x="3739" y="0"/>
                    <a:pt x="0" y="3739"/>
                    <a:pt x="0" y="8394"/>
                  </a:cubicBezTo>
                  <a:cubicBezTo>
                    <a:pt x="0" y="12907"/>
                    <a:pt x="3501" y="16609"/>
                    <a:pt x="8108" y="16776"/>
                  </a:cubicBezTo>
                  <a:lnTo>
                    <a:pt x="8108" y="32826"/>
                  </a:lnTo>
                  <a:cubicBezTo>
                    <a:pt x="7370" y="32969"/>
                    <a:pt x="6930" y="33552"/>
                    <a:pt x="6930" y="34254"/>
                  </a:cubicBezTo>
                  <a:cubicBezTo>
                    <a:pt x="6930" y="35076"/>
                    <a:pt x="7573" y="35731"/>
                    <a:pt x="8370" y="35731"/>
                  </a:cubicBezTo>
                  <a:cubicBezTo>
                    <a:pt x="9204" y="35731"/>
                    <a:pt x="9870" y="35076"/>
                    <a:pt x="9870" y="34254"/>
                  </a:cubicBezTo>
                  <a:cubicBezTo>
                    <a:pt x="9870" y="33552"/>
                    <a:pt x="9299" y="32969"/>
                    <a:pt x="8704" y="32826"/>
                  </a:cubicBezTo>
                  <a:lnTo>
                    <a:pt x="8704" y="16776"/>
                  </a:lnTo>
                  <a:cubicBezTo>
                    <a:pt x="13169" y="16609"/>
                    <a:pt x="16764" y="12907"/>
                    <a:pt x="16764" y="8394"/>
                  </a:cubicBezTo>
                  <a:cubicBezTo>
                    <a:pt x="16764" y="3739"/>
                    <a:pt x="13014" y="0"/>
                    <a:pt x="8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 txBox="1"/>
            <p:nvPr/>
          </p:nvSpPr>
          <p:spPr>
            <a:xfrm>
              <a:off x="3484150" y="3310193"/>
              <a:ext cx="5808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8"/>
            <p:cNvSpPr txBox="1"/>
            <p:nvPr/>
          </p:nvSpPr>
          <p:spPr>
            <a:xfrm>
              <a:off x="1685390" y="3100116"/>
              <a:ext cx="1817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5th Slide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9" name="Google Shape;79;p8"/>
            <p:cNvSpPr txBox="1"/>
            <p:nvPr/>
          </p:nvSpPr>
          <p:spPr>
            <a:xfrm>
              <a:off x="1771331" y="3407230"/>
              <a:ext cx="1731600" cy="7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explain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8377" y="2986100"/>
            <a:ext cx="6667249" cy="1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420000" y="945275"/>
            <a:ext cx="8304000" cy="1290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Roboto Black"/>
              <a:buNone/>
              <a:defRPr sz="5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2470650" y="4193650"/>
            <a:ext cx="4202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Roboto Medium"/>
              <a:buNone/>
              <a:defRPr sz="20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61725"/>
            <a:ext cx="9144000" cy="3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608734" y="47520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" name="Google Shape;8;p1"/>
          <p:cNvCxnSpPr/>
          <p:nvPr/>
        </p:nvCxnSpPr>
        <p:spPr>
          <a:xfrm>
            <a:off x="8682852" y="4835806"/>
            <a:ext cx="0" cy="219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10" l="16611" r="0" t="0"/>
          <a:stretch/>
        </p:blipFill>
        <p:spPr>
          <a:xfrm>
            <a:off x="65375" y="4830146"/>
            <a:ext cx="402550" cy="26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38300" y="754900"/>
            <a:ext cx="83955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  <a:defRPr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•"/>
              <a:defRPr i="0" sz="1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857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Light"/>
              <a:buChar char="–"/>
              <a:defRPr i="0" sz="1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Light"/>
              <a:buChar char="–"/>
              <a:defRPr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Light"/>
              <a:buChar char="–"/>
              <a:defRPr i="0" sz="9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66700" lvl="5" marL="2743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66700" lvl="6" marL="3200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marR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600"/>
              <a:buFont typeface="Roboto Light"/>
              <a:buChar char="•"/>
              <a:defRPr i="0" sz="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4575" y="4868463"/>
            <a:ext cx="1049224" cy="160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ahmerich@gmail.com" TargetMode="External"/><Relationship Id="rId4" Type="http://schemas.openxmlformats.org/officeDocument/2006/relationships/hyperlink" Target="https://github.com/RensselaerMotorsport/LapSim" TargetMode="External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ctrTitle"/>
          </p:nvPr>
        </p:nvSpPr>
        <p:spPr>
          <a:xfrm>
            <a:off x="467916" y="2386053"/>
            <a:ext cx="8208300" cy="769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Lapsim Presentation</a:t>
            </a:r>
            <a:endParaRPr/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844050" y="3154080"/>
            <a:ext cx="7455900" cy="38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Erich Bahm, </a:t>
            </a: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bahmerich@gmail.com</a:t>
            </a:r>
            <a:r>
              <a:rPr lang="en"/>
              <a:t> </a:t>
            </a:r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6762225" y="4338525"/>
            <a:ext cx="1914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github.com/RensselaerMotorsport/LapSim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5">
            <a:alphaModFix/>
          </a:blip>
          <a:srcRect b="6248" l="5997" r="6198" t="5993"/>
          <a:stretch/>
        </p:blipFill>
        <p:spPr>
          <a:xfrm>
            <a:off x="6762225" y="2404450"/>
            <a:ext cx="1871950" cy="1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88" y="428613"/>
            <a:ext cx="43148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Suspension and Tires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238300" y="754900"/>
            <a:ext cx="4407600" cy="3870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𝜇</a:t>
            </a:r>
            <a:r>
              <a:rPr baseline="-25000" lang="en"/>
              <a:t>x</a:t>
            </a:r>
            <a:r>
              <a:rPr lang="en"/>
              <a:t> and 𝜇</a:t>
            </a:r>
            <a:r>
              <a:rPr baseline="-25000" lang="en"/>
              <a:t>y</a:t>
            </a:r>
            <a:r>
              <a:rPr lang="en"/>
              <a:t> obtained from track testing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CG position and wheelbase measured in CAD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Idealized to a bicycle model (2 total tires)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x: longitudinal, y: lateral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</a:t>
            </a:r>
            <a:r>
              <a:rPr baseline="-25000" lang="en"/>
              <a:t>z</a:t>
            </a:r>
            <a:r>
              <a:rPr lang="en"/>
              <a:t>: Vertical load - front or rear (N)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%</a:t>
            </a:r>
            <a:r>
              <a:rPr baseline="-25000" lang="en"/>
              <a:t>fr</a:t>
            </a:r>
            <a:r>
              <a:rPr lang="en"/>
              <a:t>: Front weight proportion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h: CG height (m)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</a:t>
            </a:r>
            <a:r>
              <a:rPr baseline="-25000" lang="en"/>
              <a:t>w</a:t>
            </a:r>
            <a:r>
              <a:rPr lang="en"/>
              <a:t>: Wheelbase (m)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𝜇</a:t>
            </a:r>
            <a:r>
              <a:rPr baseline="-25000" lang="en"/>
              <a:t>x</a:t>
            </a:r>
            <a:r>
              <a:rPr lang="en"/>
              <a:t>, 𝜇</a:t>
            </a:r>
            <a:r>
              <a:rPr baseline="-25000" lang="en"/>
              <a:t>y</a:t>
            </a:r>
            <a:r>
              <a:rPr lang="en"/>
              <a:t>: Coefficient of friction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</a:t>
            </a:r>
            <a:r>
              <a:rPr baseline="-25000" lang="en"/>
              <a:t>x,m</a:t>
            </a:r>
            <a:r>
              <a:rPr lang="en"/>
              <a:t>, F</a:t>
            </a:r>
            <a:r>
              <a:rPr baseline="-25000" lang="en"/>
              <a:t>y,m</a:t>
            </a:r>
            <a:r>
              <a:rPr lang="en"/>
              <a:t>: Max available traction 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4A86E8"/>
                </a:solidFill>
              </a:rPr>
              <a:t>tires.py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4066008" y="346710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calc_max_longitudinal force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463" y="2952738"/>
            <a:ext cx="15906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338" y="2976563"/>
            <a:ext cx="153352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6424608" y="346710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calc_max_lateral force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4538" y="3856825"/>
            <a:ext cx="1504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5207221" y="427120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alc_rolling_resistance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238300" y="754900"/>
            <a:ext cx="4767600" cy="3881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Traction </a:t>
            </a:r>
            <a:r>
              <a:rPr lang="en"/>
              <a:t>ellipse</a:t>
            </a:r>
            <a:r>
              <a:rPr lang="en"/>
              <a:t> around corners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Longitudinal</a:t>
            </a:r>
            <a:r>
              <a:rPr lang="en"/>
              <a:t> traction is reduced by</a:t>
            </a:r>
            <a:br>
              <a:rPr lang="en"/>
            </a:br>
            <a:r>
              <a:rPr lang="en"/>
              <a:t>l</a:t>
            </a:r>
            <a:r>
              <a:rPr lang="en"/>
              <a:t>ateral </a:t>
            </a:r>
            <a:r>
              <a:rPr lang="en"/>
              <a:t>c</a:t>
            </a:r>
            <a:r>
              <a:rPr lang="en"/>
              <a:t>ornering load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Apex speed is defined as the max </a:t>
            </a:r>
            <a:br>
              <a:rPr lang="en"/>
            </a:br>
            <a:r>
              <a:rPr lang="en"/>
              <a:t>s</a:t>
            </a:r>
            <a:r>
              <a:rPr lang="en"/>
              <a:t>peed in the pure lateral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M: Total mass of car, driver, and battery (kg)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</a:t>
            </a:r>
            <a:r>
              <a:rPr lang="en"/>
              <a:t>: Gravity (m/s</a:t>
            </a:r>
            <a:r>
              <a:rPr baseline="30000" lang="en" sz="1400"/>
              <a:t>2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</a:t>
            </a:r>
            <a:r>
              <a:rPr baseline="-25000" lang="en" sz="1400"/>
              <a:t>c</a:t>
            </a:r>
            <a:r>
              <a:rPr lang="en" sz="1400"/>
              <a:t>: Corner radius (m)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</a:t>
            </a:r>
            <a:r>
              <a:rPr baseline="-25000" lang="en" sz="1400"/>
              <a:t>x</a:t>
            </a:r>
            <a:r>
              <a:rPr lang="en" sz="1400"/>
              <a:t>, F</a:t>
            </a:r>
            <a:r>
              <a:rPr baseline="-25000" lang="en" sz="1400"/>
              <a:t>y</a:t>
            </a:r>
            <a:r>
              <a:rPr lang="en" sz="1400"/>
              <a:t>: Applied longitudinal, lateral forces (N)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</a:t>
            </a:r>
            <a:r>
              <a:rPr baseline="-25000" lang="en" sz="1400"/>
              <a:t>apex</a:t>
            </a:r>
            <a:r>
              <a:rPr lang="en" sz="1400"/>
              <a:t>: peak apex speed (m/s)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400" y="526175"/>
            <a:ext cx="2366104" cy="20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Suspension and Tires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4A86E8"/>
                </a:solidFill>
              </a:rPr>
              <a:t>tires.py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163" y="488725"/>
            <a:ext cx="13811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8775" y="1464425"/>
            <a:ext cx="32099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4488" y="3042113"/>
            <a:ext cx="23622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005796" y="389935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calc_apex_speed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Accumulator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238300" y="754900"/>
            <a:ext cx="31812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0000"/>
                </a:solidFill>
              </a:rPr>
              <a:t>hvbattery.py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650"/>
            <a:ext cx="8839200" cy="22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025" y="2960412"/>
            <a:ext cx="31242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00" y="3585212"/>
            <a:ext cx="4884757" cy="81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425" y="2960399"/>
            <a:ext cx="29241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4865646" y="429175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calc_apex_speed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413" y="333213"/>
            <a:ext cx="55530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Accumulator</a:t>
            </a:r>
            <a:endParaRPr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238300" y="754900"/>
            <a:ext cx="43656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Fuse limit and current limits defined by rules and selected fuse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Cell </a:t>
            </a:r>
            <a:r>
              <a:rPr lang="en"/>
              <a:t>resistance</a:t>
            </a:r>
            <a:r>
              <a:rPr lang="en"/>
              <a:t> is not sensitive to </a:t>
            </a:r>
            <a:br>
              <a:rPr lang="en"/>
            </a:br>
            <a:r>
              <a:rPr lang="en"/>
              <a:t>temperature or current draw in </a:t>
            </a:r>
            <a:r>
              <a:rPr lang="en"/>
              <a:t>current</a:t>
            </a:r>
            <a:r>
              <a:rPr lang="en"/>
              <a:t>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</a:t>
            </a:r>
            <a:r>
              <a:rPr baseline="-25000" lang="en"/>
              <a:t>bm</a:t>
            </a:r>
            <a:r>
              <a:rPr lang="en"/>
              <a:t>: Max battery output current (A)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</a:t>
            </a:r>
            <a:r>
              <a:rPr baseline="-25000" lang="en"/>
              <a:t>bm</a:t>
            </a:r>
            <a:r>
              <a:rPr lang="en"/>
              <a:t>: Max cell power output (W)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</a:t>
            </a:r>
            <a:r>
              <a:rPr baseline="-25000" lang="en"/>
              <a:t>cell</a:t>
            </a:r>
            <a:r>
              <a:rPr lang="en"/>
              <a:t>: Cell internal resistance (Ω)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0000"/>
                </a:solidFill>
              </a:rPr>
              <a:t>hvbattery.py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4939158" y="198105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alc_peak_power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0000"/>
                </a:solidFill>
              </a:rPr>
              <a:t>drivetrain.py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799" y="1135225"/>
            <a:ext cx="4031475" cy="29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00" y="1280990"/>
            <a:ext cx="4491054" cy="27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</a:t>
            </a:r>
            <a:endParaRPr/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238300" y="754900"/>
            <a:ext cx="44988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Motor torque limit and efficiency defined by EMRAX manual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HV efficiency is power loss across wires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</a:t>
            </a:r>
            <a:r>
              <a:rPr baseline="-25000" lang="en"/>
              <a:t>motor,m</a:t>
            </a:r>
            <a:r>
              <a:rPr lang="en"/>
              <a:t>: Motor Torque limit (Nm)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GR: Sprocket gear ratio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</a:t>
            </a:r>
            <a:r>
              <a:rPr baseline="-25000" lang="en"/>
              <a:t>W</a:t>
            </a:r>
            <a:r>
              <a:rPr lang="en"/>
              <a:t>: Wheel force available 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0000"/>
                </a:solidFill>
              </a:rPr>
              <a:t>drivetrain.py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5169533" y="2791350"/>
            <a:ext cx="2739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calc_wheel_force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450" y="248163"/>
            <a:ext cx="33337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1 - Battery modelling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0" y="976800"/>
            <a:ext cx="4223026" cy="31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125" y="976225"/>
            <a:ext cx="4224566" cy="31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2 - Power limiting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688" y="636649"/>
            <a:ext cx="5304624" cy="39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238300" y="217850"/>
            <a:ext cx="44148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3 - Gear ratio selection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65" y="636649"/>
            <a:ext cx="8466662" cy="40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29"/>
          <p:cNvGraphicFramePr/>
          <p:nvPr/>
        </p:nvGraphicFramePr>
        <p:xfrm>
          <a:off x="114300" y="36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{7F54580E-F752-44D0-B6B4-E67D829EEB1C}</a:tableStyleId>
              </a:tblPr>
              <a:tblGrid>
                <a:gridCol w="2847450"/>
                <a:gridCol w="843350"/>
                <a:gridCol w="72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Symbol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mass_car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baseline="-25000" lang="en"/>
                        <a:t>C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mass_battery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baseline="-25000" lang="en"/>
                        <a:t>B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mass_driver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baseline="-25000" lang="en"/>
                        <a:t>D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lang="en"/>
                        <a:t>heelbase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r>
                        <a:rPr baseline="-25000" lang="en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CG_height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r>
                        <a:rPr lang="en"/>
                        <a:t>roportion_front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%</a:t>
                      </a:r>
                      <a:r>
                        <a:rPr baseline="-25000" lang="en"/>
                        <a:t>fr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rolling_resistance_coeff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tire_radius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r>
                        <a:rPr baseline="-25000" lang="en"/>
                        <a:t>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rho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ρ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kg/m</a:t>
                      </a:r>
                      <a:r>
                        <a:rPr baseline="30000" lang="en" sz="1500"/>
                        <a:t>3</a:t>
                      </a:r>
                      <a:endParaRPr baseline="30000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2" name="Google Shape;262;p29"/>
          <p:cNvGraphicFramePr/>
          <p:nvPr/>
        </p:nvGraphicFramePr>
        <p:xfrm>
          <a:off x="4652825" y="36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{7F54580E-F752-44D0-B6B4-E67D829EEB1C}</a:tableStyleId>
              </a:tblPr>
              <a:tblGrid>
                <a:gridCol w="2847450"/>
                <a:gridCol w="843350"/>
                <a:gridCol w="72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Symbol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d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baseline="30000" lang="en"/>
                        <a:t>2</a:t>
                      </a:r>
                      <a:endParaRPr baseline="30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fuse_current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baseline="-25000" lang="en"/>
                        <a:t>fuse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cells_series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cells_parallel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cell_resistance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r>
                        <a:rPr baseline="-25000" lang="en"/>
                        <a:t>cell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cell_capacity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cell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ell_thermal_capacity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t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J/K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cell_mass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baseline="-25000" lang="en"/>
                        <a:t>cell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3" name="Google Shape;263;p29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src\</a:t>
            </a:r>
            <a:r>
              <a:rPr lang="en">
                <a:solidFill>
                  <a:srgbClr val="FFFFFF"/>
                </a:solidFill>
              </a:rPr>
              <a:t>data\rm28.json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9"/>
          <p:cNvSpPr txBox="1"/>
          <p:nvPr>
            <p:ph type="title"/>
          </p:nvPr>
        </p:nvSpPr>
        <p:spPr>
          <a:xfrm>
            <a:off x="273350" y="0"/>
            <a:ext cx="44148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4 - Input list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238300" y="835325"/>
            <a:ext cx="83703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Lapsim?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System Architecture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 model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Subsystem models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Appendices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p30"/>
          <p:cNvGraphicFramePr/>
          <p:nvPr/>
        </p:nvGraphicFramePr>
        <p:xfrm>
          <a:off x="2263125" y="5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{7F54580E-F752-44D0-B6B4-E67D829EEB1C}</a:tableStyleId>
              </a:tblPr>
              <a:tblGrid>
                <a:gridCol w="2847450"/>
                <a:gridCol w="843350"/>
                <a:gridCol w="92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Symbol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peak_torque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r>
                        <a:rPr baseline="-25000" lang="en"/>
                        <a:t>M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constant_kv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r>
                        <a:rPr baseline="-25000" lang="en"/>
                        <a:t>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rpm/V</a:t>
                      </a:r>
                      <a:r>
                        <a:rPr baseline="-25000" lang="en"/>
                        <a:t>DC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constant_kt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r>
                        <a:rPr baseline="-25000"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Nm/A</a:t>
                      </a:r>
                      <a:r>
                        <a:rPr baseline="-25000" lang="en"/>
                        <a:t>rms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nduced_voltage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r>
                        <a:rPr baseline="-25000" lang="en"/>
                        <a:t>rms</a:t>
                      </a:r>
                      <a:r>
                        <a:rPr lang="en"/>
                        <a:t>/RPM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gear_ratio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tractive_efficiency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η</a:t>
                      </a:r>
                      <a:r>
                        <a:rPr baseline="-25000" lang="en"/>
                        <a:t>HV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drivetrain_efficiency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η</a:t>
                      </a:r>
                      <a:r>
                        <a:rPr baseline="-25000" lang="en"/>
                        <a:t>DT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power_limit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m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current_limit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baseline="-25000" lang="en"/>
                        <a:t>m</a:t>
                      </a:r>
                      <a:endParaRPr baseline="-25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0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FFFF"/>
                </a:solidFill>
              </a:rPr>
              <a:t>data\rm28.json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273350" y="0"/>
            <a:ext cx="44148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4 - Input list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77" name="Google Shape;27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238300" y="754900"/>
            <a:ext cx="83703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93C47D"/>
                </a:solidFill>
              </a:rPr>
              <a:t>competition.py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Lapsim?</a:t>
            </a:r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950" y="77700"/>
            <a:ext cx="3401825" cy="2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675" y="2122431"/>
            <a:ext cx="3401826" cy="255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350" y="77700"/>
            <a:ext cx="2813600" cy="21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238300" y="754900"/>
            <a:ext cx="2929200" cy="3856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In-house EV lap-time simulator for FSAE tracks used to compare high-level design decisions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Built-in battery model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Single track bicycle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Steady state load transfer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Simplified traction (F=Nμ)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100mm track divisions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Requires course accelerometer data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https://github.com/RensselaerMotorsport/LapSim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238300" y="3223450"/>
            <a:ext cx="2228400" cy="140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VD-limited solution</a:t>
            </a:r>
            <a:r>
              <a:rPr lang="en"/>
              <a:t>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tires.py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aerodynamics.py</a:t>
            </a:r>
            <a:endParaRPr/>
          </a:p>
        </p:txBody>
      </p:sp>
      <p:sp>
        <p:nvSpPr>
          <p:cNvPr id="119" name="Google Shape;119;p14"/>
          <p:cNvSpPr txBox="1"/>
          <p:nvPr>
            <p:ph idx="1" type="body"/>
          </p:nvPr>
        </p:nvSpPr>
        <p:spPr>
          <a:xfrm>
            <a:off x="2752225" y="3223450"/>
            <a:ext cx="2228400" cy="140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-limited solution</a:t>
            </a:r>
            <a:r>
              <a:rPr lang="en"/>
              <a:t>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hvbattery.py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drivetrain.py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b="0" l="0" r="49566" t="0"/>
          <a:stretch/>
        </p:blipFill>
        <p:spPr>
          <a:xfrm>
            <a:off x="6494675" y="2957150"/>
            <a:ext cx="2388400" cy="16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9051"/>
            <a:ext cx="8683749" cy="2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827" y="2115900"/>
            <a:ext cx="3984048" cy="23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Definition</a:t>
            </a:r>
            <a:endParaRPr/>
          </a:p>
        </p:txBody>
      </p:sp>
      <p:sp>
        <p:nvSpPr>
          <p:cNvPr id="128" name="Google Shape;128;p15"/>
          <p:cNvSpPr txBox="1"/>
          <p:nvPr>
            <p:ph idx="1" type="body"/>
          </p:nvPr>
        </p:nvSpPr>
        <p:spPr>
          <a:xfrm>
            <a:off x="238300" y="754900"/>
            <a:ext cx="69303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Track is defined as a set of positions (x) and inverse cornering radii (ir)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Increments of 0.1m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1. The track is created using accelerometer and GPS data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The “ideal” racing line is the line that the driver takes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Lapsim doesn’t calculate a racing line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2. This track is split into regions</a:t>
            </a:r>
            <a:br>
              <a:rPr lang="en"/>
            </a:br>
            <a:r>
              <a:rPr lang="en"/>
              <a:t>s</a:t>
            </a:r>
            <a:r>
              <a:rPr lang="en"/>
              <a:t>eparated by apexes (</a:t>
            </a:r>
            <a:r>
              <a:rPr i="1" lang="en"/>
              <a:t>list_apexes</a:t>
            </a:r>
            <a:r>
              <a:rPr lang="en"/>
              <a:t>)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These apexes define the maximum</a:t>
            </a:r>
            <a:br>
              <a:rPr lang="en"/>
            </a:br>
            <a:r>
              <a:rPr lang="en"/>
              <a:t>s</a:t>
            </a:r>
            <a:r>
              <a:rPr lang="en"/>
              <a:t>peed on the track at that point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3. The model integrates through</a:t>
            </a:r>
            <a:br>
              <a:rPr lang="en"/>
            </a:br>
            <a:r>
              <a:rPr lang="en"/>
              <a:t>a</a:t>
            </a:r>
            <a:r>
              <a:rPr lang="en"/>
              <a:t>ccelerating and braking to find</a:t>
            </a:r>
            <a:br>
              <a:rPr lang="en"/>
            </a:br>
            <a:r>
              <a:rPr lang="en"/>
              <a:t>t</a:t>
            </a:r>
            <a:r>
              <a:rPr lang="en"/>
              <a:t>he </a:t>
            </a:r>
            <a:r>
              <a:rPr lang="en"/>
              <a:t>f</a:t>
            </a:r>
            <a:r>
              <a:rPr lang="en"/>
              <a:t>astest completion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9900"/>
                </a:solidFill>
              </a:rPr>
              <a:t>track_solver.py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799" y="217850"/>
            <a:ext cx="1114975" cy="44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idx="1" type="body"/>
          </p:nvPr>
        </p:nvSpPr>
        <p:spPr>
          <a:xfrm>
            <a:off x="5081100" y="4350400"/>
            <a:ext cx="25920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step 1 →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500" y="800350"/>
            <a:ext cx="5713701" cy="3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Apexes</a:t>
            </a:r>
            <a:endParaRPr/>
          </a:p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238300" y="754900"/>
            <a:ext cx="28872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At each position in the track, the maximum cornering speed is calculated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troughs (where max velocity is a minima) are the apexes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9900"/>
                </a:solidFill>
              </a:rPr>
              <a:t>track_solver.py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4686350" y="4122825"/>
            <a:ext cx="25920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step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500" y="800350"/>
            <a:ext cx="5713701" cy="31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00" y="800350"/>
            <a:ext cx="5713701" cy="315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Apexes</a:t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238300" y="754900"/>
            <a:ext cx="28872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Forward integration accelerates the car with the peak available power (VD and EV limited)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Backward integration decelerates the car with the peak available traction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These two integration methods combined give result in the track output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FF9900"/>
                </a:solidFill>
              </a:rPr>
              <a:t>track_solver.py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4686350" y="4122825"/>
            <a:ext cx="25920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step 3 (Animated)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500" y="800368"/>
            <a:ext cx="5713701" cy="315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5500" y="800375"/>
            <a:ext cx="5713701" cy="315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5500" y="800349"/>
            <a:ext cx="5713701" cy="315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5500" y="800350"/>
            <a:ext cx="5713701" cy="31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Aerodynamics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238300" y="754900"/>
            <a:ext cx="4190400" cy="3595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</a:t>
            </a:r>
            <a:r>
              <a:rPr baseline="-25000" lang="en"/>
              <a:t>l</a:t>
            </a:r>
            <a:r>
              <a:rPr lang="en"/>
              <a:t> and C</a:t>
            </a:r>
            <a:r>
              <a:rPr baseline="-25000" lang="en"/>
              <a:t>d</a:t>
            </a:r>
            <a:r>
              <a:rPr lang="en"/>
              <a:t> values obtained through CFD, and experimentally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Frontal area measured using CAD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</a:t>
            </a:r>
            <a:r>
              <a:rPr baseline="-25000" lang="en"/>
              <a:t>l</a:t>
            </a:r>
            <a:r>
              <a:rPr lang="en"/>
              <a:t>: Coefficient of lift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</a:t>
            </a:r>
            <a:r>
              <a:rPr baseline="-25000" lang="en"/>
              <a:t>d</a:t>
            </a:r>
            <a:r>
              <a:rPr lang="en"/>
              <a:t>: Coefficient of drag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A: Car frontal area (m</a:t>
            </a:r>
            <a:r>
              <a:rPr baseline="30000" lang="en" sz="1400"/>
              <a:t>2</a:t>
            </a:r>
            <a:r>
              <a:rPr lang="en" sz="1400"/>
              <a:t>)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ρ</a:t>
            </a:r>
            <a:r>
              <a:rPr lang="en"/>
              <a:t>: Air density (kg/m</a:t>
            </a:r>
            <a:r>
              <a:rPr baseline="30000" lang="en"/>
              <a:t>3</a:t>
            </a:r>
            <a:r>
              <a:rPr lang="en"/>
              <a:t>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</a:t>
            </a:r>
            <a:r>
              <a:rPr lang="en"/>
              <a:t>: car longitudinal velocity (m/s)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4A86E8"/>
                </a:solidFill>
              </a:rPr>
              <a:t>aerodynamics</a:t>
            </a:r>
            <a:r>
              <a:rPr lang="en">
                <a:solidFill>
                  <a:srgbClr val="4A86E8"/>
                </a:solidFill>
              </a:rPr>
              <a:t>.py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600" y="677950"/>
            <a:ext cx="1847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75" y="2673875"/>
            <a:ext cx="18669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068225" y="1687600"/>
            <a:ext cx="1662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calc_down_force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6068225" y="3540650"/>
            <a:ext cx="1662600" cy="40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calc_drag_force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238300" y="217843"/>
            <a:ext cx="3641400" cy="4188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Suspension and Tires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125" y="4737075"/>
            <a:ext cx="9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src\</a:t>
            </a:r>
            <a:r>
              <a:rPr lang="en">
                <a:solidFill>
                  <a:srgbClr val="4A86E8"/>
                </a:solidFill>
              </a:rPr>
              <a:t>tires.py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17926" l="31047" r="29991" t="9557"/>
          <a:stretch/>
        </p:blipFill>
        <p:spPr>
          <a:xfrm>
            <a:off x="5896775" y="1355962"/>
            <a:ext cx="2177475" cy="24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3445" l="12526" r="9232" t="10644"/>
          <a:stretch/>
        </p:blipFill>
        <p:spPr>
          <a:xfrm>
            <a:off x="627950" y="1222588"/>
            <a:ext cx="4095776" cy="2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loton Theme">
  <a:themeElements>
    <a:clrScheme name="Pelaton Colours">
      <a:dk1>
        <a:srgbClr val="231F20"/>
      </a:dk1>
      <a:lt1>
        <a:srgbClr val="FFFFFF"/>
      </a:lt1>
      <a:dk2>
        <a:srgbClr val="B22024"/>
      </a:dk2>
      <a:lt2>
        <a:srgbClr val="7FA9AE"/>
      </a:lt2>
      <a:accent1>
        <a:srgbClr val="C35442"/>
      </a:accent1>
      <a:accent2>
        <a:srgbClr val="D58570"/>
      </a:accent2>
      <a:accent3>
        <a:srgbClr val="EABCAD"/>
      </a:accent3>
      <a:accent4>
        <a:srgbClr val="94C0C6"/>
      </a:accent4>
      <a:accent5>
        <a:srgbClr val="B3D3D5"/>
      </a:accent5>
      <a:accent6>
        <a:srgbClr val="D4E6E8"/>
      </a:accent6>
      <a:hlink>
        <a:srgbClr val="00205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